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008"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911E6-5840-4A22-B96E-09E3B910929B}" type="datetimeFigureOut">
              <a:rPr lang="en-CA" smtClean="0"/>
              <a:pPr/>
              <a:t>16/11/2014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0A3327-6BE3-4AA5-AD6C-BF9C75E27782}"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911E6-5840-4A22-B96E-09E3B910929B}" type="datetimeFigureOut">
              <a:rPr lang="en-CA" smtClean="0"/>
              <a:pPr/>
              <a:t>16/11/2014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A3327-6BE3-4AA5-AD6C-BF9C75E2778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ellar.ca/wellarconsulti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7" name="TextBox 6"/>
          <p:cNvSpPr txBox="1"/>
          <p:nvPr/>
        </p:nvSpPr>
        <p:spPr>
          <a:xfrm>
            <a:off x="1763688" y="1484784"/>
            <a:ext cx="5976664" cy="4031873"/>
          </a:xfrm>
          <a:prstGeom prst="rect">
            <a:avLst/>
          </a:prstGeom>
          <a:noFill/>
        </p:spPr>
        <p:txBody>
          <a:bodyPr wrap="square" rtlCol="0">
            <a:spAutoFit/>
          </a:bodyPr>
          <a:lstStyle/>
          <a:p>
            <a:pPr algn="ctr"/>
            <a:r>
              <a:rPr lang="en-CA" sz="3600" b="1" i="1" dirty="0">
                <a:solidFill>
                  <a:srgbClr val="990000"/>
                </a:solidFill>
                <a:latin typeface="Arial" pitchFamily="34" charset="0"/>
                <a:cs typeface="Arial" pitchFamily="34" charset="0"/>
              </a:rPr>
              <a:t>GIS:</a:t>
            </a:r>
            <a:endParaRPr lang="en-CA" sz="3600" dirty="0">
              <a:solidFill>
                <a:srgbClr val="990000"/>
              </a:solidFill>
              <a:latin typeface="Arial" pitchFamily="34" charset="0"/>
              <a:cs typeface="Arial" pitchFamily="34" charset="0"/>
            </a:endParaRPr>
          </a:p>
          <a:p>
            <a:pPr algn="ctr"/>
            <a:r>
              <a:rPr lang="en-CA" sz="3600" b="1" i="1" dirty="0">
                <a:solidFill>
                  <a:srgbClr val="990000"/>
                </a:solidFill>
                <a:latin typeface="Arial" pitchFamily="34" charset="0"/>
                <a:cs typeface="Arial" pitchFamily="34" charset="0"/>
              </a:rPr>
              <a:t>Bringing Geography to the</a:t>
            </a:r>
            <a:endParaRPr lang="en-CA" sz="3600" dirty="0">
              <a:solidFill>
                <a:srgbClr val="990000"/>
              </a:solidFill>
              <a:latin typeface="Arial" pitchFamily="34" charset="0"/>
              <a:cs typeface="Arial" pitchFamily="34" charset="0"/>
            </a:endParaRPr>
          </a:p>
          <a:p>
            <a:pPr algn="ctr"/>
            <a:r>
              <a:rPr lang="en-CA" sz="3600" b="1" i="1" dirty="0">
                <a:solidFill>
                  <a:srgbClr val="990000"/>
                </a:solidFill>
                <a:latin typeface="Arial" pitchFamily="34" charset="0"/>
                <a:cs typeface="Arial" pitchFamily="34" charset="0"/>
              </a:rPr>
              <a:t>World </a:t>
            </a:r>
            <a:r>
              <a:rPr lang="en-CA" sz="2800" b="1" i="1" dirty="0">
                <a:latin typeface="Arial" pitchFamily="34" charset="0"/>
                <a:cs typeface="Arial" pitchFamily="34" charset="0"/>
              </a:rPr>
              <a:t>&amp;</a:t>
            </a:r>
            <a:r>
              <a:rPr lang="en-CA" sz="3600" b="1" i="1" dirty="0">
                <a:solidFill>
                  <a:srgbClr val="990000"/>
                </a:solidFill>
                <a:latin typeface="Arial" pitchFamily="34" charset="0"/>
                <a:cs typeface="Arial" pitchFamily="34" charset="0"/>
              </a:rPr>
              <a:t> the World to Geography</a:t>
            </a:r>
            <a:endParaRPr lang="en-CA" sz="3600" dirty="0">
              <a:solidFill>
                <a:srgbClr val="990000"/>
              </a:solidFill>
              <a:latin typeface="Arial" pitchFamily="34" charset="0"/>
              <a:cs typeface="Arial" pitchFamily="34" charset="0"/>
            </a:endParaRPr>
          </a:p>
          <a:p>
            <a:r>
              <a:rPr lang="en-CA" b="1" dirty="0">
                <a:latin typeface="Arial" pitchFamily="34" charset="0"/>
                <a:cs typeface="Arial" pitchFamily="34" charset="0"/>
              </a:rPr>
              <a:t> </a:t>
            </a:r>
            <a:endParaRPr lang="en-CA" b="1" dirty="0" smtClean="0">
              <a:latin typeface="Arial" pitchFamily="34" charset="0"/>
              <a:cs typeface="Arial" pitchFamily="34" charset="0"/>
            </a:endParaRPr>
          </a:p>
          <a:p>
            <a:endParaRPr lang="en-CA" b="1" dirty="0">
              <a:latin typeface="Arial" pitchFamily="34" charset="0"/>
              <a:cs typeface="Arial" pitchFamily="34" charset="0"/>
            </a:endParaRPr>
          </a:p>
          <a:p>
            <a:endParaRPr lang="en-CA" dirty="0">
              <a:latin typeface="Arial" pitchFamily="34" charset="0"/>
              <a:cs typeface="Arial" pitchFamily="34" charset="0"/>
            </a:endParaRPr>
          </a:p>
          <a:p>
            <a:pPr algn="ctr"/>
            <a:r>
              <a:rPr lang="en-CA" sz="2000" b="1" dirty="0">
                <a:latin typeface="Arial" pitchFamily="34" charset="0"/>
                <a:cs typeface="Arial" pitchFamily="34" charset="0"/>
              </a:rPr>
              <a:t>Slides for a presentation by </a:t>
            </a:r>
            <a:endParaRPr lang="en-CA" sz="2000" dirty="0">
              <a:latin typeface="Arial" pitchFamily="34" charset="0"/>
              <a:cs typeface="Arial" pitchFamily="34" charset="0"/>
            </a:endParaRPr>
          </a:p>
          <a:p>
            <a:pPr algn="ctr"/>
            <a:r>
              <a:rPr lang="en-CA" sz="2000" b="1" dirty="0">
                <a:latin typeface="Arial" pitchFamily="34" charset="0"/>
                <a:cs typeface="Arial" pitchFamily="34" charset="0"/>
              </a:rPr>
              <a:t>Dr. Barry Wellar</a:t>
            </a:r>
            <a:endParaRPr lang="en-CA" sz="2000" dirty="0">
              <a:latin typeface="Arial" pitchFamily="34" charset="0"/>
              <a:cs typeface="Arial" pitchFamily="34" charset="0"/>
            </a:endParaRPr>
          </a:p>
          <a:p>
            <a:endParaRPr lang="en-CA" dirty="0"/>
          </a:p>
        </p:txBody>
      </p:sp>
      <p:pic>
        <p:nvPicPr>
          <p:cNvPr id="8"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852936"/>
            <a:ext cx="6552728" cy="1892826"/>
          </a:xfrm>
          <a:prstGeom prst="rect">
            <a:avLst/>
          </a:prstGeom>
          <a:noFill/>
        </p:spPr>
        <p:txBody>
          <a:bodyPr wrap="square" rtlCol="0">
            <a:spAutoFit/>
          </a:bodyPr>
          <a:lstStyle/>
          <a:p>
            <a:pPr algn="ctr">
              <a:lnSpc>
                <a:spcPct val="150000"/>
              </a:lnSpc>
            </a:pPr>
            <a:r>
              <a:rPr lang="en-CA" sz="2200" dirty="0"/>
              <a:t>Now, it appears fair to say, </a:t>
            </a:r>
            <a:r>
              <a:rPr lang="en-CA" sz="2200" b="1" dirty="0"/>
              <a:t>GIS is more than a window </a:t>
            </a:r>
            <a:endParaRPr lang="en-CA" sz="2200" b="1" dirty="0" smtClean="0"/>
          </a:p>
          <a:p>
            <a:pPr algn="ctr">
              <a:lnSpc>
                <a:spcPct val="150000"/>
              </a:lnSpc>
            </a:pPr>
            <a:r>
              <a:rPr lang="en-CA" sz="2200" b="1" dirty="0" smtClean="0"/>
              <a:t>bringing </a:t>
            </a:r>
            <a:r>
              <a:rPr lang="en-CA" sz="2200" b="1" dirty="0"/>
              <a:t>Geography to the world, </a:t>
            </a:r>
            <a:endParaRPr lang="en-CA" sz="2200" b="1" dirty="0" smtClean="0"/>
          </a:p>
          <a:p>
            <a:pPr algn="ctr">
              <a:lnSpc>
                <a:spcPct val="150000"/>
              </a:lnSpc>
            </a:pPr>
            <a:r>
              <a:rPr lang="en-CA" sz="2200" b="1" dirty="0" smtClean="0"/>
              <a:t>it </a:t>
            </a:r>
            <a:r>
              <a:rPr lang="en-CA" sz="2200" b="1" dirty="0"/>
              <a:t>is </a:t>
            </a:r>
            <a:r>
              <a:rPr lang="en-CA" sz="2200" b="1" u="sng" dirty="0"/>
              <a:t>the</a:t>
            </a:r>
            <a:r>
              <a:rPr lang="en-CA" sz="2200" b="1" dirty="0"/>
              <a:t> window. </a:t>
            </a:r>
          </a:p>
          <a:p>
            <a:endParaRPr lang="en-CA"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0" name="TextBox 9"/>
          <p:cNvSpPr txBox="1"/>
          <p:nvPr/>
        </p:nvSpPr>
        <p:spPr>
          <a:xfrm>
            <a:off x="1187624" y="1609636"/>
            <a:ext cx="6840760" cy="523220"/>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708920"/>
            <a:ext cx="6552728" cy="2862322"/>
          </a:xfrm>
          <a:prstGeom prst="rect">
            <a:avLst/>
          </a:prstGeom>
          <a:noFill/>
        </p:spPr>
        <p:txBody>
          <a:bodyPr wrap="square" rtlCol="0">
            <a:spAutoFit/>
          </a:bodyPr>
          <a:lstStyle/>
          <a:p>
            <a:pPr>
              <a:lnSpc>
                <a:spcPct val="150000"/>
              </a:lnSpc>
            </a:pPr>
            <a:r>
              <a:rPr lang="en-CA" dirty="0"/>
              <a:t>By increasing ease of access to and use of spatial data and information about the built and natural environments, GIS brings “the world” to various fields of  Geography, including </a:t>
            </a:r>
            <a:r>
              <a:rPr lang="en-CA" b="1" dirty="0"/>
              <a:t>climatology, energy, environment, geomorphology, glaciology, planning, remote sensing, research methodology, resource management, sustainable development, transportation, </a:t>
            </a:r>
            <a:r>
              <a:rPr lang="en-CA" dirty="0"/>
              <a:t>and</a:t>
            </a:r>
            <a:r>
              <a:rPr lang="en-CA" b="1" dirty="0"/>
              <a:t> urban development</a:t>
            </a:r>
            <a:r>
              <a:rPr lang="en-CA" dirty="0"/>
              <a:t>.  </a:t>
            </a:r>
          </a:p>
          <a:p>
            <a:endParaRPr lang="en-CA"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0" name="TextBox 9"/>
          <p:cNvSpPr txBox="1"/>
          <p:nvPr/>
        </p:nvSpPr>
        <p:spPr>
          <a:xfrm>
            <a:off x="1187624" y="1609636"/>
            <a:ext cx="6840760" cy="523220"/>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780928"/>
            <a:ext cx="6552728" cy="2939266"/>
          </a:xfrm>
          <a:prstGeom prst="rect">
            <a:avLst/>
          </a:prstGeom>
          <a:noFill/>
        </p:spPr>
        <p:txBody>
          <a:bodyPr wrap="square" rtlCol="0">
            <a:spAutoFit/>
          </a:bodyPr>
          <a:lstStyle/>
          <a:p>
            <a:pPr>
              <a:lnSpc>
                <a:spcPct val="150000"/>
              </a:lnSpc>
              <a:spcAft>
                <a:spcPts val="600"/>
              </a:spcAft>
            </a:pPr>
            <a:r>
              <a:rPr lang="en-CA" dirty="0"/>
              <a:t>There are limits to how much GIS technology can do to bring the world to Geography, which leads to such questions as:  </a:t>
            </a:r>
          </a:p>
          <a:p>
            <a:pPr algn="ctr">
              <a:lnSpc>
                <a:spcPct val="150000"/>
              </a:lnSpc>
            </a:pPr>
            <a:r>
              <a:rPr lang="en-CA" b="1" dirty="0" smtClean="0"/>
              <a:t>“</a:t>
            </a:r>
            <a:r>
              <a:rPr lang="en-CA" b="1" dirty="0"/>
              <a:t>What contribution is Geography making to serve the development and use of GIS technology and </a:t>
            </a:r>
            <a:r>
              <a:rPr lang="en-CA" b="1" dirty="0" err="1"/>
              <a:t>GIScience</a:t>
            </a:r>
            <a:r>
              <a:rPr lang="en-CA" b="1" dirty="0"/>
              <a:t> methods, techniques, and operations by governments, NGOs, business, researchers, academe, the media, and interest groups?”</a:t>
            </a:r>
            <a:endParaRPr lang="en-CA" dirty="0"/>
          </a:p>
          <a:p>
            <a:endParaRPr lang="en-CA"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1" name="TextBox 10"/>
          <p:cNvSpPr txBox="1"/>
          <p:nvPr/>
        </p:nvSpPr>
        <p:spPr>
          <a:xfrm>
            <a:off x="1187624" y="1609636"/>
            <a:ext cx="6840760" cy="523220"/>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7" name="TextBox 6"/>
          <p:cNvSpPr txBox="1"/>
          <p:nvPr/>
        </p:nvSpPr>
        <p:spPr>
          <a:xfrm>
            <a:off x="827584" y="1609636"/>
            <a:ext cx="7560840" cy="523220"/>
          </a:xfrm>
          <a:prstGeom prst="rect">
            <a:avLst/>
          </a:prstGeom>
          <a:noFill/>
        </p:spPr>
        <p:txBody>
          <a:bodyPr wrap="square" rtlCol="0">
            <a:spAutoFit/>
          </a:bodyPr>
          <a:lstStyle/>
          <a:p>
            <a:r>
              <a:rPr lang="en-CA" sz="2800" b="1" i="1" dirty="0">
                <a:solidFill>
                  <a:srgbClr val="990000"/>
                </a:solidFill>
                <a:latin typeface="Arial" pitchFamily="34" charset="0"/>
                <a:cs typeface="Arial" pitchFamily="34" charset="0"/>
              </a:rPr>
              <a:t>Contributing Inputs from Geography to GIS</a:t>
            </a:r>
            <a:endParaRPr lang="en-CA" sz="2800" i="1" dirty="0">
              <a:solidFill>
                <a:srgbClr val="990000"/>
              </a:solidFill>
              <a:latin typeface="Arial" pitchFamily="34" charset="0"/>
              <a:cs typeface="Arial" pitchFamily="34" charset="0"/>
            </a:endParaRPr>
          </a:p>
        </p:txBody>
      </p:sp>
      <p:sp>
        <p:nvSpPr>
          <p:cNvPr id="4" name="TextBox 3"/>
          <p:cNvSpPr txBox="1"/>
          <p:nvPr/>
        </p:nvSpPr>
        <p:spPr>
          <a:xfrm>
            <a:off x="2267744" y="2852936"/>
            <a:ext cx="6552728" cy="1785104"/>
          </a:xfrm>
          <a:prstGeom prst="rect">
            <a:avLst/>
          </a:prstGeom>
          <a:noFill/>
        </p:spPr>
        <p:txBody>
          <a:bodyPr wrap="square" rtlCol="0">
            <a:spAutoFit/>
          </a:bodyPr>
          <a:lstStyle/>
          <a:p>
            <a:pPr>
              <a:lnSpc>
                <a:spcPct val="150000"/>
              </a:lnSpc>
            </a:pPr>
            <a:r>
              <a:rPr lang="en-CA" sz="2000" dirty="0"/>
              <a:t>GIS Day is a special occasion, whereby we express what we are </a:t>
            </a:r>
            <a:r>
              <a:rPr lang="en-CA" sz="2000" b="1" dirty="0"/>
              <a:t>thinking </a:t>
            </a:r>
            <a:r>
              <a:rPr lang="en-CA" sz="2000" b="1" u="sng" dirty="0"/>
              <a:t>and</a:t>
            </a:r>
            <a:r>
              <a:rPr lang="en-CA" sz="2000" b="1" dirty="0"/>
              <a:t> doing </a:t>
            </a:r>
            <a:r>
              <a:rPr lang="en-CA" sz="2000" dirty="0"/>
              <a:t>in our GIS research, education, training, and applications </a:t>
            </a:r>
            <a:r>
              <a:rPr lang="en-CA" sz="2000" dirty="0" smtClean="0"/>
              <a:t> activities</a:t>
            </a:r>
            <a:r>
              <a:rPr lang="en-CA" sz="2000" dirty="0"/>
              <a:t>. </a:t>
            </a:r>
          </a:p>
          <a:p>
            <a:endParaRPr lang="en-CA" sz="2000"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492896"/>
            <a:ext cx="6552728" cy="3639458"/>
          </a:xfrm>
          <a:prstGeom prst="rect">
            <a:avLst/>
          </a:prstGeom>
          <a:noFill/>
        </p:spPr>
        <p:txBody>
          <a:bodyPr wrap="square" rtlCol="0">
            <a:spAutoFit/>
          </a:bodyPr>
          <a:lstStyle/>
          <a:p>
            <a:pPr>
              <a:spcAft>
                <a:spcPts val="1200"/>
              </a:spcAft>
            </a:pPr>
            <a:r>
              <a:rPr lang="en-CA" b="1" dirty="0" smtClean="0">
                <a:solidFill>
                  <a:schemeClr val="accent6">
                    <a:lumMod val="75000"/>
                  </a:schemeClr>
                </a:solidFill>
              </a:rPr>
              <a:t>“</a:t>
            </a:r>
            <a:r>
              <a:rPr lang="en-CA" b="1" dirty="0">
                <a:solidFill>
                  <a:schemeClr val="accent6">
                    <a:lumMod val="75000"/>
                  </a:schemeClr>
                </a:solidFill>
              </a:rPr>
              <a:t>Guide for Papers on Using the Retrospective Approach to Mine </a:t>
            </a:r>
            <a:r>
              <a:rPr lang="en-CA" b="1" dirty="0" smtClean="0">
                <a:solidFill>
                  <a:schemeClr val="accent6">
                    <a:lumMod val="75000"/>
                  </a:schemeClr>
                </a:solidFill>
              </a:rPr>
              <a:t>for </a:t>
            </a:r>
            <a:r>
              <a:rPr lang="en-CA" b="1" dirty="0">
                <a:solidFill>
                  <a:schemeClr val="accent6">
                    <a:lumMod val="75000"/>
                  </a:schemeClr>
                </a:solidFill>
              </a:rPr>
              <a:t>GIS Nuggets”                                                                                                            </a:t>
            </a:r>
            <a:endParaRPr lang="en-CA" dirty="0">
              <a:solidFill>
                <a:schemeClr val="accent6">
                  <a:lumMod val="75000"/>
                </a:schemeClr>
              </a:solidFill>
            </a:endParaRPr>
          </a:p>
          <a:p>
            <a:pPr>
              <a:spcAft>
                <a:spcPts val="1300"/>
              </a:spcAft>
            </a:pPr>
            <a:r>
              <a:rPr lang="en-CA" sz="1700" dirty="0" smtClean="0"/>
              <a:t>	Figure </a:t>
            </a:r>
            <a:r>
              <a:rPr lang="en-CA" sz="1700" dirty="0"/>
              <a:t>1. GIS nuggets defined                                                                                                    </a:t>
            </a:r>
          </a:p>
          <a:p>
            <a:pPr>
              <a:spcAft>
                <a:spcPts val="1300"/>
              </a:spcAft>
            </a:pPr>
            <a:r>
              <a:rPr lang="en-CA" sz="1700" dirty="0" smtClean="0"/>
              <a:t>	Table </a:t>
            </a:r>
            <a:r>
              <a:rPr lang="en-CA" sz="1700" dirty="0"/>
              <a:t>1. Examples of </a:t>
            </a:r>
            <a:r>
              <a:rPr lang="en-CA" sz="1700" u="sng" dirty="0"/>
              <a:t>doing</a:t>
            </a:r>
            <a:r>
              <a:rPr lang="en-CA" sz="1700" dirty="0"/>
              <a:t> in research and </a:t>
            </a:r>
            <a:r>
              <a:rPr lang="en-CA" sz="1700" u="sng" dirty="0"/>
              <a:t>doing</a:t>
            </a:r>
            <a:r>
              <a:rPr lang="en-CA" sz="1700" dirty="0"/>
              <a:t> in GIS upon </a:t>
            </a:r>
            <a:r>
              <a:rPr lang="en-CA" sz="1700" dirty="0" smtClean="0"/>
              <a:t>	which </a:t>
            </a:r>
            <a:r>
              <a:rPr lang="en-CA" sz="1700" dirty="0"/>
              <a:t>to base conference papers                                                                                                        </a:t>
            </a:r>
          </a:p>
          <a:p>
            <a:pPr>
              <a:spcAft>
                <a:spcPts val="1300"/>
              </a:spcAft>
            </a:pPr>
            <a:r>
              <a:rPr lang="en-CA" sz="1700" dirty="0" smtClean="0"/>
              <a:t>	Table </a:t>
            </a:r>
            <a:r>
              <a:rPr lang="en-CA" sz="1700" dirty="0"/>
              <a:t>3. An indicative list of principal GIS topics for the </a:t>
            </a:r>
            <a:r>
              <a:rPr lang="en-CA" sz="1700" dirty="0" smtClean="0"/>
              <a:t>	</a:t>
            </a:r>
            <a:r>
              <a:rPr lang="en-CA" sz="1700" i="1" dirty="0" smtClean="0"/>
              <a:t>Conference </a:t>
            </a:r>
            <a:r>
              <a:rPr lang="en-CA" sz="1700" i="1" dirty="0"/>
              <a:t>on </a:t>
            </a:r>
            <a:r>
              <a:rPr lang="en-CA" sz="1700" dirty="0"/>
              <a:t>Using</a:t>
            </a:r>
            <a:r>
              <a:rPr lang="en-CA" sz="1700" i="1" dirty="0"/>
              <a:t> the Retrospective Approach to Mine for </a:t>
            </a:r>
            <a:r>
              <a:rPr lang="en-CA" sz="1700" i="1" dirty="0" smtClean="0"/>
              <a:t>	GIS </a:t>
            </a:r>
            <a:r>
              <a:rPr lang="en-CA" sz="1700" i="1" dirty="0"/>
              <a:t>Nuggets                                                        </a:t>
            </a:r>
            <a:endParaRPr lang="en-CA" sz="1700" dirty="0"/>
          </a:p>
          <a:p>
            <a:r>
              <a:rPr lang="en-CA" sz="1700" dirty="0" smtClean="0"/>
              <a:t>	Table </a:t>
            </a:r>
            <a:r>
              <a:rPr lang="en-CA" sz="1700" dirty="0"/>
              <a:t>4. A list of question-based topics for the </a:t>
            </a:r>
            <a:r>
              <a:rPr lang="en-CA" sz="1700" i="1" dirty="0"/>
              <a:t>Conference on</a:t>
            </a:r>
            <a:r>
              <a:rPr lang="en-CA" sz="1700" dirty="0"/>
              <a:t> </a:t>
            </a:r>
            <a:r>
              <a:rPr lang="en-CA" sz="1700" dirty="0" smtClean="0"/>
              <a:t>	</a:t>
            </a:r>
            <a:r>
              <a:rPr lang="en-CA" sz="1700" i="1" dirty="0" smtClean="0"/>
              <a:t>Using </a:t>
            </a:r>
            <a:r>
              <a:rPr lang="en-CA" sz="1700" i="1" dirty="0"/>
              <a:t>the </a:t>
            </a:r>
            <a:r>
              <a:rPr lang="en-CA" sz="1700" i="1" dirty="0" smtClean="0"/>
              <a:t>Retrospective </a:t>
            </a:r>
            <a:r>
              <a:rPr lang="en-CA" sz="1700" i="1" dirty="0"/>
              <a:t>Approach to Mine for GIS Nuggets</a:t>
            </a:r>
            <a:endParaRPr lang="en-CA" sz="1700" dirty="0"/>
          </a:p>
          <a:p>
            <a:endParaRPr lang="en-CA" sz="1600"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0" name="TextBox 9"/>
          <p:cNvSpPr txBox="1"/>
          <p:nvPr/>
        </p:nvSpPr>
        <p:spPr>
          <a:xfrm>
            <a:off x="827584" y="1609636"/>
            <a:ext cx="7560840" cy="523220"/>
          </a:xfrm>
          <a:prstGeom prst="rect">
            <a:avLst/>
          </a:prstGeom>
          <a:noFill/>
        </p:spPr>
        <p:txBody>
          <a:bodyPr wrap="square" rtlCol="0">
            <a:spAutoFit/>
          </a:bodyPr>
          <a:lstStyle/>
          <a:p>
            <a:r>
              <a:rPr lang="en-CA" sz="2800" b="1" i="1" dirty="0">
                <a:solidFill>
                  <a:srgbClr val="990000"/>
                </a:solidFill>
                <a:latin typeface="Arial" pitchFamily="34" charset="0"/>
                <a:cs typeface="Arial" pitchFamily="34" charset="0"/>
              </a:rPr>
              <a:t>Contributing Inputs from Geography to GIS</a:t>
            </a:r>
            <a:endParaRPr lang="en-CA" sz="2800" i="1" dirty="0">
              <a:solidFill>
                <a:srgbClr val="99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492896"/>
            <a:ext cx="6552728" cy="3462486"/>
          </a:xfrm>
          <a:prstGeom prst="rect">
            <a:avLst/>
          </a:prstGeom>
          <a:noFill/>
        </p:spPr>
        <p:txBody>
          <a:bodyPr wrap="square" rtlCol="0">
            <a:spAutoFit/>
          </a:bodyPr>
          <a:lstStyle/>
          <a:p>
            <a:pPr>
              <a:spcAft>
                <a:spcPts val="1200"/>
              </a:spcAft>
            </a:pPr>
            <a:r>
              <a:rPr lang="en-CA" b="1" dirty="0">
                <a:solidFill>
                  <a:schemeClr val="accent6">
                    <a:lumMod val="75000"/>
                  </a:schemeClr>
                </a:solidFill>
              </a:rPr>
              <a:t>“Abuse v. Care of Land, Water, and Air, 1990-2015:  The Doomsday Map Concept as a Compelling Argument to Retrospectively Mine the Popular Literature for GIS Nuggets”</a:t>
            </a:r>
            <a:endParaRPr lang="en-CA" dirty="0">
              <a:solidFill>
                <a:schemeClr val="accent6">
                  <a:lumMod val="75000"/>
                </a:schemeClr>
              </a:solidFill>
            </a:endParaRPr>
          </a:p>
          <a:p>
            <a:r>
              <a:rPr lang="en-CA" sz="1700" dirty="0" smtClean="0"/>
              <a:t>	Figure </a:t>
            </a:r>
            <a:r>
              <a:rPr lang="en-CA" sz="1700" dirty="0"/>
              <a:t>11. Another look at Doomsday Map headlines</a:t>
            </a:r>
          </a:p>
          <a:p>
            <a:pPr>
              <a:spcAft>
                <a:spcPts val="1200"/>
              </a:spcAft>
            </a:pPr>
            <a:r>
              <a:rPr lang="en-CA" sz="1700" i="1" dirty="0" smtClean="0"/>
              <a:t>	circa</a:t>
            </a:r>
            <a:r>
              <a:rPr lang="en-CA" sz="1700" dirty="0" smtClean="0"/>
              <a:t> </a:t>
            </a:r>
            <a:r>
              <a:rPr lang="en-CA" sz="1700" dirty="0"/>
              <a:t>25 years later:  How well are we doing now?                                                                                                                                      </a:t>
            </a:r>
            <a:endParaRPr lang="en-CA" sz="1700" dirty="0" smtClean="0"/>
          </a:p>
          <a:p>
            <a:r>
              <a:rPr lang="en-CA" sz="1700" dirty="0" smtClean="0"/>
              <a:t>	Figure </a:t>
            </a:r>
            <a:r>
              <a:rPr lang="en-CA" sz="1700" dirty="0"/>
              <a:t>12. Questions investigating the role of GIS in decisions</a:t>
            </a:r>
          </a:p>
          <a:p>
            <a:pPr>
              <a:spcAft>
                <a:spcPts val="1200"/>
              </a:spcAft>
            </a:pPr>
            <a:r>
              <a:rPr lang="en-CA" sz="1700" dirty="0" smtClean="0"/>
              <a:t>	affecting the state of land, water, and air resources</a:t>
            </a:r>
          </a:p>
          <a:p>
            <a:r>
              <a:rPr lang="en-CA" sz="1700" dirty="0" smtClean="0"/>
              <a:t>	Table 2. An indicative list of oversight agencies with 	responsibilities for informing about the state of land, water, 	and air resources</a:t>
            </a:r>
          </a:p>
          <a:p>
            <a:endParaRPr lang="en-CA" sz="1600"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0" name="TextBox 9"/>
          <p:cNvSpPr txBox="1"/>
          <p:nvPr/>
        </p:nvSpPr>
        <p:spPr>
          <a:xfrm>
            <a:off x="827584" y="1609636"/>
            <a:ext cx="7560840" cy="523220"/>
          </a:xfrm>
          <a:prstGeom prst="rect">
            <a:avLst/>
          </a:prstGeom>
          <a:noFill/>
        </p:spPr>
        <p:txBody>
          <a:bodyPr wrap="square" rtlCol="0">
            <a:spAutoFit/>
          </a:bodyPr>
          <a:lstStyle/>
          <a:p>
            <a:r>
              <a:rPr lang="en-CA" sz="2800" b="1" i="1" dirty="0">
                <a:solidFill>
                  <a:srgbClr val="990000"/>
                </a:solidFill>
                <a:latin typeface="Arial" pitchFamily="34" charset="0"/>
                <a:cs typeface="Arial" pitchFamily="34" charset="0"/>
              </a:rPr>
              <a:t>Contributing Inputs from Geography to GIS</a:t>
            </a:r>
            <a:endParaRPr lang="en-CA" sz="2800" i="1" dirty="0">
              <a:solidFill>
                <a:srgbClr val="99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492896"/>
            <a:ext cx="6552728" cy="3462486"/>
          </a:xfrm>
          <a:prstGeom prst="rect">
            <a:avLst/>
          </a:prstGeom>
          <a:noFill/>
        </p:spPr>
        <p:txBody>
          <a:bodyPr wrap="square" rtlCol="0">
            <a:spAutoFit/>
          </a:bodyPr>
          <a:lstStyle/>
          <a:p>
            <a:pPr>
              <a:spcAft>
                <a:spcPts val="1200"/>
              </a:spcAft>
            </a:pPr>
            <a:r>
              <a:rPr lang="en-CA" b="1" dirty="0">
                <a:solidFill>
                  <a:schemeClr val="accent6">
                    <a:lumMod val="75000"/>
                  </a:schemeClr>
                </a:solidFill>
              </a:rPr>
              <a:t>“Searching for GIS Nuggets: Mining Annual Reports by Canada’s     Commissioner of Environment and Sustainable Development”</a:t>
            </a:r>
            <a:endParaRPr lang="en-CA" dirty="0">
              <a:solidFill>
                <a:schemeClr val="accent6">
                  <a:lumMod val="75000"/>
                </a:schemeClr>
              </a:solidFill>
            </a:endParaRPr>
          </a:p>
          <a:p>
            <a:r>
              <a:rPr lang="en-CA" sz="1700" b="1" dirty="0" smtClean="0"/>
              <a:t>	</a:t>
            </a:r>
            <a:r>
              <a:rPr lang="en-CA" sz="1700" dirty="0" smtClean="0">
                <a:solidFill>
                  <a:srgbClr val="000000"/>
                </a:solidFill>
              </a:rPr>
              <a:t>Table </a:t>
            </a:r>
            <a:r>
              <a:rPr lang="en-CA" sz="1700" dirty="0">
                <a:solidFill>
                  <a:srgbClr val="000000"/>
                </a:solidFill>
              </a:rPr>
              <a:t>3. Federal departments and agencies required</a:t>
            </a:r>
          </a:p>
          <a:p>
            <a:r>
              <a:rPr lang="en-CA" sz="1700" dirty="0" smtClean="0">
                <a:solidFill>
                  <a:srgbClr val="000000"/>
                </a:solidFill>
              </a:rPr>
              <a:t>	to </a:t>
            </a:r>
            <a:r>
              <a:rPr lang="en-CA" sz="1700" dirty="0">
                <a:solidFill>
                  <a:srgbClr val="000000"/>
                </a:solidFill>
              </a:rPr>
              <a:t>prepare a sustainable development strategy</a:t>
            </a:r>
          </a:p>
          <a:p>
            <a:pPr>
              <a:spcAft>
                <a:spcPts val="1200"/>
              </a:spcAft>
            </a:pPr>
            <a:r>
              <a:rPr lang="en-CA" sz="1700" dirty="0" smtClean="0">
                <a:solidFill>
                  <a:srgbClr val="000000"/>
                </a:solidFill>
              </a:rPr>
              <a:t>	and </a:t>
            </a:r>
            <a:r>
              <a:rPr lang="en-CA" sz="1700" dirty="0">
                <a:solidFill>
                  <a:srgbClr val="000000"/>
                </a:solidFill>
              </a:rPr>
              <a:t>respond to environmental petitions</a:t>
            </a:r>
          </a:p>
          <a:p>
            <a:pPr>
              <a:spcAft>
                <a:spcPts val="1200"/>
              </a:spcAft>
            </a:pPr>
            <a:r>
              <a:rPr lang="en-CA" sz="1700" i="1" dirty="0" smtClean="0">
                <a:solidFill>
                  <a:srgbClr val="000000"/>
                </a:solidFill>
              </a:rPr>
              <a:t>	Exhibit </a:t>
            </a:r>
            <a:r>
              <a:rPr lang="en-CA" sz="1700" i="1" dirty="0">
                <a:solidFill>
                  <a:srgbClr val="000000"/>
                </a:solidFill>
              </a:rPr>
              <a:t>4: Reports to </a:t>
            </a:r>
            <a:r>
              <a:rPr lang="en-CA" sz="1700" i="1" dirty="0" smtClean="0">
                <a:solidFill>
                  <a:srgbClr val="000000"/>
                </a:solidFill>
              </a:rPr>
              <a:t>Parliament by </a:t>
            </a:r>
            <a:r>
              <a:rPr lang="en-CA" sz="1700" i="1" dirty="0">
                <a:solidFill>
                  <a:srgbClr val="000000"/>
                </a:solidFill>
              </a:rPr>
              <a:t>the Commissioner  </a:t>
            </a:r>
            <a:endParaRPr lang="en-CA" sz="1700" dirty="0">
              <a:solidFill>
                <a:srgbClr val="000000"/>
              </a:solidFill>
            </a:endParaRPr>
          </a:p>
          <a:p>
            <a:pPr>
              <a:spcAft>
                <a:spcPts val="1200"/>
              </a:spcAft>
            </a:pPr>
            <a:r>
              <a:rPr lang="en-CA" sz="1700" i="1" dirty="0" smtClean="0">
                <a:solidFill>
                  <a:srgbClr val="000000"/>
                </a:solidFill>
              </a:rPr>
              <a:t>	Exhibit </a:t>
            </a:r>
            <a:r>
              <a:rPr lang="en-CA" sz="1700" i="1" dirty="0">
                <a:solidFill>
                  <a:srgbClr val="000000"/>
                </a:solidFill>
              </a:rPr>
              <a:t>11. Implementing sustainable development strategies</a:t>
            </a:r>
            <a:endParaRPr lang="en-CA" sz="1700" dirty="0">
              <a:solidFill>
                <a:srgbClr val="000000"/>
              </a:solidFill>
            </a:endParaRPr>
          </a:p>
          <a:p>
            <a:pPr>
              <a:spcAft>
                <a:spcPts val="1200"/>
              </a:spcAft>
            </a:pPr>
            <a:r>
              <a:rPr lang="en-CA" sz="1700" i="1" dirty="0" smtClean="0">
                <a:solidFill>
                  <a:srgbClr val="000000"/>
                </a:solidFill>
              </a:rPr>
              <a:t>	Exhibit </a:t>
            </a:r>
            <a:r>
              <a:rPr lang="en-CA" sz="1700" i="1" dirty="0">
                <a:solidFill>
                  <a:srgbClr val="000000"/>
                </a:solidFill>
              </a:rPr>
              <a:t>13. Information for decision making</a:t>
            </a:r>
            <a:endParaRPr lang="en-CA" sz="1700" dirty="0">
              <a:solidFill>
                <a:srgbClr val="000000"/>
              </a:solidFill>
            </a:endParaRPr>
          </a:p>
          <a:p>
            <a:r>
              <a:rPr lang="en-CA" sz="1700" i="1" dirty="0" smtClean="0">
                <a:solidFill>
                  <a:srgbClr val="000000"/>
                </a:solidFill>
              </a:rPr>
              <a:t>	Exhibit </a:t>
            </a:r>
            <a:r>
              <a:rPr lang="en-CA" sz="1700" i="1" dirty="0">
                <a:solidFill>
                  <a:srgbClr val="000000"/>
                </a:solidFill>
              </a:rPr>
              <a:t>14. Engaging Canadians</a:t>
            </a:r>
            <a:endParaRPr lang="en-CA" sz="1700" dirty="0">
              <a:solidFill>
                <a:srgbClr val="000000"/>
              </a:solidFill>
            </a:endParaRPr>
          </a:p>
          <a:p>
            <a:endParaRPr lang="en-CA" sz="1600"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0" name="TextBox 9"/>
          <p:cNvSpPr txBox="1"/>
          <p:nvPr/>
        </p:nvSpPr>
        <p:spPr>
          <a:xfrm>
            <a:off x="827584" y="1609636"/>
            <a:ext cx="7560840" cy="523220"/>
          </a:xfrm>
          <a:prstGeom prst="rect">
            <a:avLst/>
          </a:prstGeom>
          <a:noFill/>
        </p:spPr>
        <p:txBody>
          <a:bodyPr wrap="square" rtlCol="0">
            <a:spAutoFit/>
          </a:bodyPr>
          <a:lstStyle/>
          <a:p>
            <a:r>
              <a:rPr lang="en-CA" sz="2800" b="1" i="1" dirty="0">
                <a:solidFill>
                  <a:srgbClr val="990000"/>
                </a:solidFill>
                <a:latin typeface="Arial" pitchFamily="34" charset="0"/>
                <a:cs typeface="Arial" pitchFamily="34" charset="0"/>
              </a:rPr>
              <a:t>Contributing Inputs from Geography to GIS</a:t>
            </a:r>
            <a:endParaRPr lang="en-CA" sz="2800" i="1" dirty="0">
              <a:solidFill>
                <a:srgbClr val="99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483768" y="3068960"/>
            <a:ext cx="6264696" cy="2862322"/>
          </a:xfrm>
          <a:prstGeom prst="rect">
            <a:avLst/>
          </a:prstGeom>
          <a:noFill/>
        </p:spPr>
        <p:txBody>
          <a:bodyPr wrap="square" rtlCol="0">
            <a:spAutoFit/>
          </a:bodyPr>
          <a:lstStyle/>
          <a:p>
            <a:pPr>
              <a:lnSpc>
                <a:spcPct val="150000"/>
              </a:lnSpc>
            </a:pPr>
            <a:r>
              <a:rPr lang="en-CA" sz="2000" dirty="0"/>
              <a:t>In closing, I am pleased to have this opportunity to share my thoughts on </a:t>
            </a:r>
            <a:r>
              <a:rPr lang="en-CA" sz="2000" dirty="0" smtClean="0"/>
              <a:t>the </a:t>
            </a:r>
            <a:r>
              <a:rPr lang="en-CA" sz="2000" b="1" dirty="0" smtClean="0"/>
              <a:t>concept </a:t>
            </a:r>
            <a:r>
              <a:rPr lang="en-CA" sz="2000" b="1" dirty="0"/>
              <a:t>of </a:t>
            </a:r>
            <a:r>
              <a:rPr lang="en-CA" sz="2000" b="1" i="1" dirty="0"/>
              <a:t>GIS: Bringing Geography to the World </a:t>
            </a:r>
            <a:r>
              <a:rPr lang="en-CA" sz="1400" b="1" i="1" dirty="0"/>
              <a:t>&amp;</a:t>
            </a:r>
            <a:r>
              <a:rPr lang="en-CA" sz="2000" b="1" i="1" dirty="0"/>
              <a:t> the </a:t>
            </a:r>
            <a:r>
              <a:rPr lang="en-CA" sz="2000" b="1" i="1" dirty="0" smtClean="0"/>
              <a:t>World </a:t>
            </a:r>
            <a:r>
              <a:rPr lang="en-CA" sz="2000" b="1" i="1" dirty="0"/>
              <a:t>to Geography</a:t>
            </a:r>
            <a:r>
              <a:rPr lang="en-CA" sz="2000" dirty="0"/>
              <a:t>, and I look forward to learning of your contributions to this important topic. </a:t>
            </a:r>
          </a:p>
          <a:p>
            <a:pPr>
              <a:lnSpc>
                <a:spcPct val="150000"/>
              </a:lnSpc>
            </a:pPr>
            <a:endParaRPr lang="en-CA" sz="2000"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0" name="TextBox 9"/>
          <p:cNvSpPr txBox="1"/>
          <p:nvPr/>
        </p:nvSpPr>
        <p:spPr>
          <a:xfrm>
            <a:off x="1043608" y="1484784"/>
            <a:ext cx="7128792" cy="954107"/>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a:p>
            <a:pPr algn="ctr"/>
            <a:r>
              <a:rPr lang="en-CA" sz="2200" b="1" i="1" dirty="0" smtClean="0">
                <a:latin typeface="Arial" pitchFamily="34" charset="0"/>
                <a:cs typeface="Arial" pitchFamily="34" charset="0"/>
              </a:rPr>
              <a:t>&amp;</a:t>
            </a:r>
            <a:r>
              <a:rPr lang="en-CA" sz="2800" b="1" i="1" dirty="0" smtClean="0">
                <a:solidFill>
                  <a:srgbClr val="990000"/>
                </a:solidFill>
                <a:latin typeface="Arial" pitchFamily="34" charset="0"/>
                <a:cs typeface="Arial" pitchFamily="34" charset="0"/>
              </a:rPr>
              <a:t> </a:t>
            </a:r>
            <a:r>
              <a:rPr lang="en-CA" sz="2800" b="1" i="1" dirty="0">
                <a:solidFill>
                  <a:srgbClr val="990000"/>
                </a:solidFill>
                <a:latin typeface="Arial" pitchFamily="34" charset="0"/>
                <a:cs typeface="Arial" pitchFamily="34" charset="0"/>
              </a:rPr>
              <a:t>the World to </a:t>
            </a:r>
            <a:r>
              <a:rPr lang="en-CA" sz="2800" b="1" i="1" dirty="0" smtClean="0">
                <a:solidFill>
                  <a:srgbClr val="990000"/>
                </a:solidFill>
                <a:latin typeface="Arial" pitchFamily="34" charset="0"/>
                <a:cs typeface="Arial" pitchFamily="34" charset="0"/>
              </a:rPr>
              <a:t>Geography</a:t>
            </a:r>
            <a:endParaRPr lang="en-CA" sz="2800" dirty="0">
              <a:solidFill>
                <a:srgbClr val="99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7" name="TextBox 6"/>
          <p:cNvSpPr txBox="1"/>
          <p:nvPr/>
        </p:nvSpPr>
        <p:spPr>
          <a:xfrm>
            <a:off x="1043608" y="1484784"/>
            <a:ext cx="7128792" cy="954107"/>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a:p>
            <a:pPr algn="ctr"/>
            <a:r>
              <a:rPr lang="en-CA" sz="2200" b="1" i="1" dirty="0" smtClean="0">
                <a:latin typeface="Arial" pitchFamily="34" charset="0"/>
                <a:cs typeface="Arial" pitchFamily="34" charset="0"/>
              </a:rPr>
              <a:t>&amp;</a:t>
            </a:r>
            <a:r>
              <a:rPr lang="en-CA" sz="2800" b="1" i="1" dirty="0" smtClean="0">
                <a:solidFill>
                  <a:srgbClr val="990000"/>
                </a:solidFill>
                <a:latin typeface="Arial" pitchFamily="34" charset="0"/>
                <a:cs typeface="Arial" pitchFamily="34" charset="0"/>
              </a:rPr>
              <a:t> </a:t>
            </a:r>
            <a:r>
              <a:rPr lang="en-CA" sz="2800" b="1" i="1" dirty="0">
                <a:solidFill>
                  <a:srgbClr val="990000"/>
                </a:solidFill>
                <a:latin typeface="Arial" pitchFamily="34" charset="0"/>
                <a:cs typeface="Arial" pitchFamily="34" charset="0"/>
              </a:rPr>
              <a:t>the World to </a:t>
            </a:r>
            <a:r>
              <a:rPr lang="en-CA" sz="2800" b="1" i="1" dirty="0" smtClean="0">
                <a:solidFill>
                  <a:srgbClr val="990000"/>
                </a:solidFill>
                <a:latin typeface="Arial" pitchFamily="34" charset="0"/>
                <a:cs typeface="Arial" pitchFamily="34" charset="0"/>
              </a:rPr>
              <a:t>Geography</a:t>
            </a:r>
            <a:endParaRPr lang="en-CA" sz="2800" dirty="0">
              <a:solidFill>
                <a:srgbClr val="990000"/>
              </a:solidFill>
              <a:latin typeface="Arial" pitchFamily="34" charset="0"/>
              <a:cs typeface="Arial" pitchFamily="34" charset="0"/>
            </a:endParaRPr>
          </a:p>
        </p:txBody>
      </p:sp>
      <p:sp>
        <p:nvSpPr>
          <p:cNvPr id="4" name="TextBox 3"/>
          <p:cNvSpPr txBox="1"/>
          <p:nvPr/>
        </p:nvSpPr>
        <p:spPr>
          <a:xfrm>
            <a:off x="2339752" y="3068960"/>
            <a:ext cx="6264696" cy="2246769"/>
          </a:xfrm>
          <a:prstGeom prst="rect">
            <a:avLst/>
          </a:prstGeom>
          <a:noFill/>
        </p:spPr>
        <p:txBody>
          <a:bodyPr wrap="square" rtlCol="0">
            <a:spAutoFit/>
          </a:bodyPr>
          <a:lstStyle/>
          <a:p>
            <a:pPr>
              <a:lnSpc>
                <a:spcPct val="150000"/>
              </a:lnSpc>
            </a:pPr>
            <a:r>
              <a:rPr lang="en-CA" sz="2000" dirty="0"/>
              <a:t>The ideas and the title for this 2014 GIS Day presentation came to me while preparing presentations for the </a:t>
            </a:r>
            <a:r>
              <a:rPr lang="en-CA" sz="2000" b="1" i="1" dirty="0"/>
              <a:t>Research Colloquium on Using the Retrospective Approach to Mine for GIS Nuggets</a:t>
            </a:r>
            <a:r>
              <a:rPr lang="en-CA" sz="2000" dirty="0"/>
              <a:t>. </a:t>
            </a:r>
          </a:p>
          <a:p>
            <a:endParaRPr lang="en-CA" sz="2000"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23728" y="2852936"/>
            <a:ext cx="6552728" cy="2723823"/>
          </a:xfrm>
          <a:prstGeom prst="rect">
            <a:avLst/>
          </a:prstGeom>
          <a:noFill/>
        </p:spPr>
        <p:txBody>
          <a:bodyPr wrap="square" rtlCol="0">
            <a:spAutoFit/>
          </a:bodyPr>
          <a:lstStyle/>
          <a:p>
            <a:pPr>
              <a:lnSpc>
                <a:spcPct val="150000"/>
              </a:lnSpc>
            </a:pPr>
            <a:r>
              <a:rPr lang="en-CA" dirty="0"/>
              <a:t>The first presentation is based on the concept of the Doomsday Map, which I initially presented </a:t>
            </a:r>
            <a:r>
              <a:rPr lang="en-CA" i="1" dirty="0"/>
              <a:t>circa</a:t>
            </a:r>
            <a:r>
              <a:rPr lang="en-CA" dirty="0"/>
              <a:t> 30 years ago to students in the School of Planning and in Geography at the University of Ottawa. </a:t>
            </a:r>
            <a:endParaRPr lang="en-CA" dirty="0" smtClean="0"/>
          </a:p>
          <a:p>
            <a:endParaRPr lang="en-CA" dirty="0"/>
          </a:p>
          <a:p>
            <a:pPr algn="ctr"/>
            <a:r>
              <a:rPr lang="en-CA" b="1" dirty="0">
                <a:solidFill>
                  <a:schemeClr val="accent6">
                    <a:lumMod val="75000"/>
                  </a:schemeClr>
                </a:solidFill>
              </a:rPr>
              <a:t>“Abuse v. Care of Land, Water, and Air, 1990-2015:  The Doomsday Map Concept as a Compelling Argument to Retrospectively Mine </a:t>
            </a:r>
            <a:endParaRPr lang="en-CA" b="1" dirty="0" smtClean="0">
              <a:solidFill>
                <a:schemeClr val="accent6">
                  <a:lumMod val="75000"/>
                </a:schemeClr>
              </a:solidFill>
            </a:endParaRPr>
          </a:p>
          <a:p>
            <a:pPr algn="ctr"/>
            <a:r>
              <a:rPr lang="en-CA" b="1" dirty="0" smtClean="0">
                <a:solidFill>
                  <a:schemeClr val="accent6">
                    <a:lumMod val="75000"/>
                  </a:schemeClr>
                </a:solidFill>
              </a:rPr>
              <a:t>the </a:t>
            </a:r>
            <a:r>
              <a:rPr lang="en-CA" b="1" dirty="0">
                <a:solidFill>
                  <a:schemeClr val="accent6">
                    <a:lumMod val="75000"/>
                  </a:schemeClr>
                </a:solidFill>
              </a:rPr>
              <a:t>Popular Literature for GIS Nuggets”.</a:t>
            </a:r>
          </a:p>
          <a:p>
            <a:endParaRPr lang="en-CA"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7" name="TextBox 6"/>
          <p:cNvSpPr txBox="1"/>
          <p:nvPr/>
        </p:nvSpPr>
        <p:spPr>
          <a:xfrm>
            <a:off x="1043608" y="1484784"/>
            <a:ext cx="7128792" cy="954107"/>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a:p>
            <a:pPr algn="ctr"/>
            <a:r>
              <a:rPr lang="en-CA" sz="2200" b="1" i="1" dirty="0" smtClean="0">
                <a:latin typeface="Arial" pitchFamily="34" charset="0"/>
                <a:cs typeface="Arial" pitchFamily="34" charset="0"/>
              </a:rPr>
              <a:t>&amp;</a:t>
            </a:r>
            <a:r>
              <a:rPr lang="en-CA" sz="2800" b="1" i="1" dirty="0" smtClean="0">
                <a:solidFill>
                  <a:srgbClr val="990000"/>
                </a:solidFill>
                <a:latin typeface="Arial" pitchFamily="34" charset="0"/>
                <a:cs typeface="Arial" pitchFamily="34" charset="0"/>
              </a:rPr>
              <a:t> </a:t>
            </a:r>
            <a:r>
              <a:rPr lang="en-CA" sz="2800" b="1" i="1" dirty="0">
                <a:solidFill>
                  <a:srgbClr val="990000"/>
                </a:solidFill>
                <a:latin typeface="Arial" pitchFamily="34" charset="0"/>
                <a:cs typeface="Arial" pitchFamily="34" charset="0"/>
              </a:rPr>
              <a:t>the World to </a:t>
            </a:r>
            <a:r>
              <a:rPr lang="en-CA" sz="2800" b="1" i="1" dirty="0" smtClean="0">
                <a:solidFill>
                  <a:srgbClr val="990000"/>
                </a:solidFill>
                <a:latin typeface="Arial" pitchFamily="34" charset="0"/>
                <a:cs typeface="Arial" pitchFamily="34" charset="0"/>
              </a:rPr>
              <a:t>Geography</a:t>
            </a:r>
            <a:endParaRPr lang="en-CA" sz="2800" dirty="0">
              <a:solidFill>
                <a:srgbClr val="99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852936"/>
            <a:ext cx="6552728" cy="2446824"/>
          </a:xfrm>
          <a:prstGeom prst="rect">
            <a:avLst/>
          </a:prstGeom>
          <a:noFill/>
        </p:spPr>
        <p:txBody>
          <a:bodyPr wrap="square" rtlCol="0">
            <a:spAutoFit/>
          </a:bodyPr>
          <a:lstStyle/>
          <a:p>
            <a:pPr>
              <a:lnSpc>
                <a:spcPct val="150000"/>
              </a:lnSpc>
            </a:pPr>
            <a:r>
              <a:rPr lang="en-CA" dirty="0"/>
              <a:t>The second presentation had its origins in research and policy advising that I did in the 1970s, while at the federal Ministry of State for Urban Affairs. </a:t>
            </a:r>
            <a:endParaRPr lang="en-CA" dirty="0" smtClean="0"/>
          </a:p>
          <a:p>
            <a:endParaRPr lang="en-CA" dirty="0"/>
          </a:p>
          <a:p>
            <a:pPr algn="ctr"/>
            <a:r>
              <a:rPr lang="en-CA" b="1" dirty="0">
                <a:solidFill>
                  <a:schemeClr val="accent6">
                    <a:lumMod val="75000"/>
                  </a:schemeClr>
                </a:solidFill>
              </a:rPr>
              <a:t>“Searching for GIS Nuggets: Mining Annual Reports by Canada’s Commissioner of Environment and Sustainable Development” </a:t>
            </a:r>
          </a:p>
          <a:p>
            <a:endParaRPr lang="en-CA"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7" name="TextBox 6"/>
          <p:cNvSpPr txBox="1"/>
          <p:nvPr/>
        </p:nvSpPr>
        <p:spPr>
          <a:xfrm>
            <a:off x="1043608" y="1484784"/>
            <a:ext cx="7128792" cy="954107"/>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a:p>
            <a:pPr algn="ctr"/>
            <a:r>
              <a:rPr lang="en-CA" sz="2200" b="1" i="1" dirty="0" smtClean="0">
                <a:latin typeface="Arial" pitchFamily="34" charset="0"/>
                <a:cs typeface="Arial" pitchFamily="34" charset="0"/>
              </a:rPr>
              <a:t>&amp;</a:t>
            </a:r>
            <a:r>
              <a:rPr lang="en-CA" sz="2800" b="1" i="1" dirty="0" smtClean="0">
                <a:solidFill>
                  <a:srgbClr val="990000"/>
                </a:solidFill>
                <a:latin typeface="Arial" pitchFamily="34" charset="0"/>
                <a:cs typeface="Arial" pitchFamily="34" charset="0"/>
              </a:rPr>
              <a:t> </a:t>
            </a:r>
            <a:r>
              <a:rPr lang="en-CA" sz="2800" b="1" i="1" dirty="0">
                <a:solidFill>
                  <a:srgbClr val="990000"/>
                </a:solidFill>
                <a:latin typeface="Arial" pitchFamily="34" charset="0"/>
                <a:cs typeface="Arial" pitchFamily="34" charset="0"/>
              </a:rPr>
              <a:t>the World to </a:t>
            </a:r>
            <a:r>
              <a:rPr lang="en-CA" sz="2800" b="1" i="1" dirty="0" smtClean="0">
                <a:solidFill>
                  <a:srgbClr val="990000"/>
                </a:solidFill>
                <a:latin typeface="Arial" pitchFamily="34" charset="0"/>
                <a:cs typeface="Arial" pitchFamily="34" charset="0"/>
              </a:rPr>
              <a:t>Geography</a:t>
            </a:r>
            <a:endParaRPr lang="en-CA" sz="2800" dirty="0">
              <a:solidFill>
                <a:srgbClr val="99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852936"/>
            <a:ext cx="6552728" cy="2723823"/>
          </a:xfrm>
          <a:prstGeom prst="rect">
            <a:avLst/>
          </a:prstGeom>
          <a:noFill/>
        </p:spPr>
        <p:txBody>
          <a:bodyPr wrap="square" rtlCol="0">
            <a:spAutoFit/>
          </a:bodyPr>
          <a:lstStyle/>
          <a:p>
            <a:pPr>
              <a:lnSpc>
                <a:spcPct val="150000"/>
              </a:lnSpc>
            </a:pPr>
            <a:r>
              <a:rPr lang="en-CA" dirty="0"/>
              <a:t>The third presentation, </a:t>
            </a:r>
            <a:r>
              <a:rPr lang="en-CA" b="1" dirty="0">
                <a:solidFill>
                  <a:schemeClr val="accent6">
                    <a:lumMod val="75000"/>
                  </a:schemeClr>
                </a:solidFill>
              </a:rPr>
              <a:t>“Searching for GIS Nuggets: Mining Annual Reports and Advisories by Ontario’s Commissioner of Environment” </a:t>
            </a:r>
            <a:r>
              <a:rPr lang="en-CA" dirty="0"/>
              <a:t>reflects four decades of involvement in planning, transportation, GIS, and other matters in Ontario. It will also be posted at: </a:t>
            </a:r>
            <a:endParaRPr lang="en-CA" u="sng" dirty="0">
              <a:hlinkClick r:id="rId3"/>
            </a:endParaRPr>
          </a:p>
          <a:p>
            <a:pPr algn="ctr"/>
            <a:r>
              <a:rPr lang="en-CA" u="sng" dirty="0" smtClean="0">
                <a:hlinkClick r:id="rId3"/>
              </a:rPr>
              <a:t>http</a:t>
            </a:r>
            <a:r>
              <a:rPr lang="en-CA" u="sng" dirty="0">
                <a:hlinkClick r:id="rId3"/>
              </a:rPr>
              <a:t>://wellar.ca/wellarconsulting/</a:t>
            </a:r>
            <a:endParaRPr lang="en-CA" dirty="0"/>
          </a:p>
          <a:p>
            <a:endParaRPr lang="en-CA" dirty="0"/>
          </a:p>
        </p:txBody>
      </p:sp>
      <p:pic>
        <p:nvPicPr>
          <p:cNvPr id="9" name="Picture 2" descr="C:\Work\Dr. Wellar\Wellar Consulting logos\Wellar Consulting Logo.png"/>
          <p:cNvPicPr>
            <a:picLocks noChangeAspect="1" noChangeArrowheads="1"/>
          </p:cNvPicPr>
          <p:nvPr/>
        </p:nvPicPr>
        <p:blipFill>
          <a:blip r:embed="rId4" cstate="print"/>
          <a:srcRect/>
          <a:stretch>
            <a:fillRect/>
          </a:stretch>
        </p:blipFill>
        <p:spPr bwMode="auto">
          <a:xfrm>
            <a:off x="7380312" y="6343746"/>
            <a:ext cx="1454671" cy="347730"/>
          </a:xfrm>
          <a:prstGeom prst="rect">
            <a:avLst/>
          </a:prstGeom>
          <a:noFill/>
        </p:spPr>
      </p:pic>
      <p:sp>
        <p:nvSpPr>
          <p:cNvPr id="7" name="TextBox 6"/>
          <p:cNvSpPr txBox="1"/>
          <p:nvPr/>
        </p:nvSpPr>
        <p:spPr>
          <a:xfrm>
            <a:off x="1043608" y="1484784"/>
            <a:ext cx="7128792" cy="954107"/>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a:p>
            <a:pPr algn="ctr"/>
            <a:r>
              <a:rPr lang="en-CA" sz="2200" b="1" i="1" dirty="0" smtClean="0">
                <a:latin typeface="Arial" pitchFamily="34" charset="0"/>
                <a:cs typeface="Arial" pitchFamily="34" charset="0"/>
              </a:rPr>
              <a:t>&amp;</a:t>
            </a:r>
            <a:r>
              <a:rPr lang="en-CA" sz="2800" b="1" i="1" dirty="0" smtClean="0">
                <a:solidFill>
                  <a:srgbClr val="990000"/>
                </a:solidFill>
                <a:latin typeface="Arial" pitchFamily="34" charset="0"/>
                <a:cs typeface="Arial" pitchFamily="34" charset="0"/>
              </a:rPr>
              <a:t> </a:t>
            </a:r>
            <a:r>
              <a:rPr lang="en-CA" sz="2800" b="1" i="1" dirty="0">
                <a:solidFill>
                  <a:srgbClr val="990000"/>
                </a:solidFill>
                <a:latin typeface="Arial" pitchFamily="34" charset="0"/>
                <a:cs typeface="Arial" pitchFamily="34" charset="0"/>
              </a:rPr>
              <a:t>the World to </a:t>
            </a:r>
            <a:r>
              <a:rPr lang="en-CA" sz="2800" b="1" i="1" dirty="0" smtClean="0">
                <a:solidFill>
                  <a:srgbClr val="990000"/>
                </a:solidFill>
                <a:latin typeface="Arial" pitchFamily="34" charset="0"/>
                <a:cs typeface="Arial" pitchFamily="34" charset="0"/>
              </a:rPr>
              <a:t>Geography</a:t>
            </a:r>
            <a:endParaRPr lang="en-CA" sz="2800" dirty="0">
              <a:solidFill>
                <a:srgbClr val="99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7" name="TextBox 6"/>
          <p:cNvSpPr txBox="1"/>
          <p:nvPr/>
        </p:nvSpPr>
        <p:spPr>
          <a:xfrm>
            <a:off x="1187624" y="1609636"/>
            <a:ext cx="6840760" cy="523220"/>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p:txBody>
      </p:sp>
      <p:sp>
        <p:nvSpPr>
          <p:cNvPr id="4" name="TextBox 3"/>
          <p:cNvSpPr txBox="1"/>
          <p:nvPr/>
        </p:nvSpPr>
        <p:spPr>
          <a:xfrm>
            <a:off x="2195736" y="2780928"/>
            <a:ext cx="6552728" cy="2862322"/>
          </a:xfrm>
          <a:prstGeom prst="rect">
            <a:avLst/>
          </a:prstGeom>
          <a:noFill/>
        </p:spPr>
        <p:txBody>
          <a:bodyPr wrap="square" rtlCol="0">
            <a:spAutoFit/>
          </a:bodyPr>
          <a:lstStyle/>
          <a:p>
            <a:pPr>
              <a:lnSpc>
                <a:spcPct val="150000"/>
              </a:lnSpc>
            </a:pPr>
            <a:r>
              <a:rPr lang="en-CA" b="1" dirty="0"/>
              <a:t>Prior to the advent of GIS technology</a:t>
            </a:r>
            <a:r>
              <a:rPr lang="en-CA" dirty="0"/>
              <a:t>, and even during the early years of GIS evolution, Geography was primarily represented to the world by such means as: individual maps and collections of maps; individual photographs and collections of photographs or other images; globes; and, various kinds of text documents, including field notes, tables of numbers, essays, reports, atlases, and books.</a:t>
            </a:r>
          </a:p>
          <a:p>
            <a:endParaRPr lang="en-CA"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852936"/>
            <a:ext cx="6552728" cy="2031325"/>
          </a:xfrm>
          <a:prstGeom prst="rect">
            <a:avLst/>
          </a:prstGeom>
          <a:noFill/>
        </p:spPr>
        <p:txBody>
          <a:bodyPr wrap="square" rtlCol="0">
            <a:spAutoFit/>
          </a:bodyPr>
          <a:lstStyle/>
          <a:p>
            <a:pPr>
              <a:lnSpc>
                <a:spcPct val="150000"/>
              </a:lnSpc>
            </a:pPr>
            <a:r>
              <a:rPr lang="en-CA" dirty="0"/>
              <a:t>All in all, </a:t>
            </a:r>
            <a:r>
              <a:rPr lang="en-CA" b="1" dirty="0"/>
              <a:t>pretty boring stuff </a:t>
            </a:r>
            <a:r>
              <a:rPr lang="en-CA" dirty="0"/>
              <a:t>for many people, so it is small wonder that much of the world limited its interest in Geography to names of oceans, continents, really big islands, countries, capital cities, major rivers, and mountain ranges. </a:t>
            </a:r>
          </a:p>
          <a:p>
            <a:endParaRPr lang="en-CA"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0" name="TextBox 9"/>
          <p:cNvSpPr txBox="1"/>
          <p:nvPr/>
        </p:nvSpPr>
        <p:spPr>
          <a:xfrm>
            <a:off x="1187624" y="1609636"/>
            <a:ext cx="6840760" cy="523220"/>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051720" y="2564904"/>
            <a:ext cx="6768752" cy="3182923"/>
          </a:xfrm>
          <a:prstGeom prst="rect">
            <a:avLst/>
          </a:prstGeom>
          <a:noFill/>
        </p:spPr>
        <p:txBody>
          <a:bodyPr wrap="square" rtlCol="0">
            <a:spAutoFit/>
          </a:bodyPr>
          <a:lstStyle/>
          <a:p>
            <a:pPr>
              <a:lnSpc>
                <a:spcPts val="2250"/>
              </a:lnSpc>
              <a:spcAft>
                <a:spcPts val="600"/>
              </a:spcAft>
            </a:pPr>
            <a:r>
              <a:rPr lang="en-CA" dirty="0"/>
              <a:t>Small wonder that much of the world paid relatively little attention to the fundamentals of Geography involving such geographic factors as: </a:t>
            </a:r>
            <a:endParaRPr lang="en-CA" dirty="0" smtClean="0"/>
          </a:p>
          <a:p>
            <a:pPr>
              <a:lnSpc>
                <a:spcPts val="2250"/>
              </a:lnSpc>
              <a:spcAft>
                <a:spcPts val="600"/>
              </a:spcAft>
            </a:pPr>
            <a:r>
              <a:rPr lang="en-CA" b="1" dirty="0" smtClean="0">
                <a:solidFill>
                  <a:schemeClr val="accent6">
                    <a:lumMod val="75000"/>
                  </a:schemeClr>
                </a:solidFill>
              </a:rPr>
              <a:t>accessibility</a:t>
            </a:r>
            <a:r>
              <a:rPr lang="en-CA" b="1" dirty="0">
                <a:solidFill>
                  <a:schemeClr val="accent6">
                    <a:lumMod val="75000"/>
                  </a:schemeClr>
                </a:solidFill>
              </a:rPr>
              <a:t>, adjacency, barriers,  boundaries, buffers, closeness, clusters, compactness, concentration, congestion, connectivity, contiguity, density, diffusion, dispersion, distance, elevation, encroachment, form, intensification, interaction, isolation, location, migration, mobility, morphology, movement, nearness, networks, patterns,  proximity, scale, segregation, separation, shape, sprawl, spread, surfaces, territory, and topography.</a:t>
            </a:r>
            <a:endParaRPr lang="en-CA" dirty="0">
              <a:solidFill>
                <a:schemeClr val="accent6">
                  <a:lumMod val="75000"/>
                </a:schemeClr>
              </a:solidFill>
            </a:endParaRPr>
          </a:p>
          <a:p>
            <a:pPr>
              <a:lnSpc>
                <a:spcPts val="2250"/>
              </a:lnSpc>
            </a:pPr>
            <a:endParaRPr lang="en-CA"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0" name="TextBox 9"/>
          <p:cNvSpPr txBox="1"/>
          <p:nvPr/>
        </p:nvSpPr>
        <p:spPr>
          <a:xfrm>
            <a:off x="1187624" y="1609636"/>
            <a:ext cx="6840760" cy="523220"/>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png"/>
          <p:cNvPicPr>
            <a:picLocks noChangeAspect="1"/>
          </p:cNvPicPr>
          <p:nvPr/>
        </p:nvPicPr>
        <p:blipFill>
          <a:blip r:embed="rId2" cstate="print"/>
          <a:srcRect t="3801" r="1886"/>
          <a:stretch>
            <a:fillRect/>
          </a:stretch>
        </p:blipFill>
        <p:spPr>
          <a:xfrm>
            <a:off x="0" y="0"/>
            <a:ext cx="9144000" cy="6884945"/>
          </a:xfrm>
          <a:prstGeom prst="rect">
            <a:avLst/>
          </a:prstGeom>
        </p:spPr>
      </p:pic>
      <p:sp>
        <p:nvSpPr>
          <p:cNvPr id="4" name="TextBox 3"/>
          <p:cNvSpPr txBox="1"/>
          <p:nvPr/>
        </p:nvSpPr>
        <p:spPr>
          <a:xfrm>
            <a:off x="2195736" y="2636912"/>
            <a:ext cx="6552728" cy="3182923"/>
          </a:xfrm>
          <a:prstGeom prst="rect">
            <a:avLst/>
          </a:prstGeom>
          <a:noFill/>
        </p:spPr>
        <p:txBody>
          <a:bodyPr wrap="square" rtlCol="0">
            <a:spAutoFit/>
          </a:bodyPr>
          <a:lstStyle/>
          <a:p>
            <a:pPr>
              <a:lnSpc>
                <a:spcPts val="2700"/>
              </a:lnSpc>
            </a:pPr>
            <a:r>
              <a:rPr lang="en-CA" dirty="0"/>
              <a:t>And then along came serious advances in GIS technology. KABOOM! In a span of about 35 years, beginning </a:t>
            </a:r>
            <a:r>
              <a:rPr lang="en-CA" i="1" dirty="0"/>
              <a:t>circa</a:t>
            </a:r>
            <a:r>
              <a:rPr lang="en-CA" dirty="0"/>
              <a:t> 1980, and via the </a:t>
            </a:r>
            <a:r>
              <a:rPr lang="en-CA" b="1" dirty="0"/>
              <a:t>“G” of GIS</a:t>
            </a:r>
            <a:r>
              <a:rPr lang="en-CA" dirty="0"/>
              <a:t>, geographic factors, functions, and structures such as those noted above have come to occupy a front-and-center position in countries around the world in a wide range of venues: governments at all levels; NGOs,; research institutes covering a variety of disciplines, trades, and professions; businesses of all sizes; the media; and in universities, colleges, and schools.</a:t>
            </a:r>
          </a:p>
          <a:p>
            <a:pPr>
              <a:lnSpc>
                <a:spcPts val="2700"/>
              </a:lnSpc>
            </a:pPr>
            <a:endParaRPr lang="en-CA" dirty="0"/>
          </a:p>
        </p:txBody>
      </p:sp>
      <p:pic>
        <p:nvPicPr>
          <p:cNvPr id="9" name="Picture 2" descr="C:\Work\Dr. Wellar\Wellar Consulting logos\Wellar Consulting Logo.png"/>
          <p:cNvPicPr>
            <a:picLocks noChangeAspect="1" noChangeArrowheads="1"/>
          </p:cNvPicPr>
          <p:nvPr/>
        </p:nvPicPr>
        <p:blipFill>
          <a:blip r:embed="rId3" cstate="print"/>
          <a:srcRect/>
          <a:stretch>
            <a:fillRect/>
          </a:stretch>
        </p:blipFill>
        <p:spPr bwMode="auto">
          <a:xfrm>
            <a:off x="7380312" y="6343746"/>
            <a:ext cx="1454671" cy="347730"/>
          </a:xfrm>
          <a:prstGeom prst="rect">
            <a:avLst/>
          </a:prstGeom>
          <a:noFill/>
        </p:spPr>
      </p:pic>
      <p:sp>
        <p:nvSpPr>
          <p:cNvPr id="10" name="TextBox 9"/>
          <p:cNvSpPr txBox="1"/>
          <p:nvPr/>
        </p:nvSpPr>
        <p:spPr>
          <a:xfrm>
            <a:off x="1187624" y="1609636"/>
            <a:ext cx="6840760" cy="523220"/>
          </a:xfrm>
          <a:prstGeom prst="rect">
            <a:avLst/>
          </a:prstGeom>
          <a:noFill/>
        </p:spPr>
        <p:txBody>
          <a:bodyPr wrap="square" rtlCol="0">
            <a:spAutoFit/>
          </a:bodyPr>
          <a:lstStyle/>
          <a:p>
            <a:pPr algn="ctr"/>
            <a:r>
              <a:rPr lang="en-CA" sz="2800" b="1" i="1" dirty="0" smtClean="0">
                <a:solidFill>
                  <a:srgbClr val="990000"/>
                </a:solidFill>
                <a:latin typeface="Arial" pitchFamily="34" charset="0"/>
                <a:cs typeface="Arial" pitchFamily="34" charset="0"/>
              </a:rPr>
              <a:t>GIS:</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Bringing </a:t>
            </a:r>
            <a:r>
              <a:rPr lang="en-CA" sz="2800" b="1" i="1" dirty="0">
                <a:solidFill>
                  <a:srgbClr val="990000"/>
                </a:solidFill>
                <a:latin typeface="Arial" pitchFamily="34" charset="0"/>
                <a:cs typeface="Arial" pitchFamily="34" charset="0"/>
              </a:rPr>
              <a:t>Geography to </a:t>
            </a:r>
            <a:r>
              <a:rPr lang="en-CA" sz="2800" b="1" i="1" dirty="0" smtClean="0">
                <a:solidFill>
                  <a:srgbClr val="990000"/>
                </a:solidFill>
                <a:latin typeface="Arial" pitchFamily="34" charset="0"/>
                <a:cs typeface="Arial" pitchFamily="34" charset="0"/>
              </a:rPr>
              <a:t>the</a:t>
            </a:r>
            <a:r>
              <a:rPr lang="en-CA" sz="2800" dirty="0" smtClean="0">
                <a:solidFill>
                  <a:srgbClr val="990000"/>
                </a:solidFill>
                <a:latin typeface="Arial" pitchFamily="34" charset="0"/>
                <a:cs typeface="Arial" pitchFamily="34" charset="0"/>
              </a:rPr>
              <a:t> </a:t>
            </a:r>
            <a:r>
              <a:rPr lang="en-CA" sz="2800" b="1" i="1" dirty="0" smtClean="0">
                <a:solidFill>
                  <a:srgbClr val="990000"/>
                </a:solidFill>
                <a:latin typeface="Arial" pitchFamily="34" charset="0"/>
                <a:cs typeface="Arial" pitchFamily="34" charset="0"/>
              </a:rPr>
              <a:t>World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964</Words>
  <Application>Microsoft Office PowerPoint</Application>
  <PresentationFormat>On-screen Show (4:3)</PresentationFormat>
  <Paragraphs>71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 Herold</dc:creator>
  <cp:lastModifiedBy>Sam Herold</cp:lastModifiedBy>
  <cp:revision>9</cp:revision>
  <dcterms:created xsi:type="dcterms:W3CDTF">2014-11-16T01:54:31Z</dcterms:created>
  <dcterms:modified xsi:type="dcterms:W3CDTF">2014-11-16T17:18:30Z</dcterms:modified>
</cp:coreProperties>
</file>